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3"/>
  </p:notesMasterIdLst>
  <p:sldIdLst>
    <p:sldId id="259" r:id="rId2"/>
  </p:sldIdLst>
  <p:sldSz cx="43891200" cy="21945600"/>
  <p:notesSz cx="9296400" cy="14722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912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399"/>
    <a:srgbClr val="006983"/>
    <a:srgbClr val="CCFFCC"/>
    <a:srgbClr val="CCFF99"/>
    <a:srgbClr val="008080"/>
    <a:srgbClr val="3366CC"/>
    <a:srgbClr val="3333FF"/>
    <a:srgbClr val="5F5F5F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386" autoAdjust="0"/>
    <p:restoredTop sz="95261"/>
  </p:normalViewPr>
  <p:slideViewPr>
    <p:cSldViewPr>
      <p:cViewPr varScale="1">
        <p:scale>
          <a:sx n="31" d="100"/>
          <a:sy n="31" d="100"/>
        </p:scale>
        <p:origin x="872" y="216"/>
      </p:cViewPr>
      <p:guideLst>
        <p:guide orient="horz" pos="6912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946" tIns="67973" rIns="135946" bIns="67973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946" tIns="67973" rIns="135946" bIns="67973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869950" y="1104900"/>
            <a:ext cx="11036300" cy="5518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6992938"/>
            <a:ext cx="7435850" cy="662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946" tIns="67973" rIns="135946" bIns="67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984288"/>
            <a:ext cx="4029075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946" tIns="67973" rIns="135946" bIns="67973" numCol="1" anchor="b" anchorCtr="0" compatLnSpc="1">
            <a:prstTxWarp prst="textNoShape">
              <a:avLst/>
            </a:prstTxWarp>
          </a:bodyPr>
          <a:lstStyle>
            <a:lvl1pPr>
              <a:defRPr sz="18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13984288"/>
            <a:ext cx="4029075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946" tIns="67973" rIns="135946" bIns="67973" numCol="1" anchor="b" anchorCtr="0" compatLnSpc="1">
            <a:prstTxWarp prst="textNoShape">
              <a:avLst/>
            </a:prstTxWarp>
          </a:bodyPr>
          <a:lstStyle>
            <a:lvl1pPr algn="r">
              <a:defRPr sz="1800" smtClean="0"/>
            </a:lvl1pPr>
          </a:lstStyle>
          <a:p>
            <a:pPr>
              <a:defRPr/>
            </a:pPr>
            <a:fld id="{489274D8-C841-034F-8B34-BB5505830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33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9274D8-C841-034F-8B34-BB5505830D4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896600"/>
            <a:ext cx="37307520" cy="47040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4800600"/>
            <a:ext cx="30723840" cy="5608320"/>
          </a:xfrm>
        </p:spPr>
        <p:txBody>
          <a:bodyPr/>
          <a:lstStyle>
            <a:lvl1pPr marL="0" indent="0" algn="ctr">
              <a:buNone/>
              <a:defRPr b="1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1880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1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1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2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2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4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POSTER_BAR_7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1200" cy="321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1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13487400"/>
            <a:ext cx="37307520" cy="497332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9301483"/>
            <a:ext cx="37307520" cy="4033517"/>
          </a:xfrm>
        </p:spPr>
        <p:txBody>
          <a:bodyPr anchor="b">
            <a:normAutofit/>
          </a:bodyPr>
          <a:lstStyle>
            <a:lvl1pPr marL="0" indent="0">
              <a:buNone/>
              <a:defRPr sz="8800" b="1" i="0">
                <a:solidFill>
                  <a:schemeClr val="tx1"/>
                </a:solidFill>
                <a:latin typeface="Arial"/>
                <a:cs typeface="Arial"/>
              </a:defRPr>
            </a:lvl1pPr>
            <a:lvl2pPr marL="1880543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108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163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21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271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325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380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434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6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5120641"/>
            <a:ext cx="19385280" cy="14483082"/>
          </a:xfrm>
        </p:spPr>
        <p:txBody>
          <a:bodyPr/>
          <a:lstStyle>
            <a:lvl1pPr>
              <a:defRPr sz="11500">
                <a:latin typeface="Arial"/>
                <a:cs typeface="Arial"/>
              </a:defRPr>
            </a:lvl1pPr>
            <a:lvl2pPr>
              <a:defRPr sz="9900">
                <a:latin typeface="Arial"/>
                <a:cs typeface="Arial"/>
              </a:defRPr>
            </a:lvl2pPr>
            <a:lvl3pPr>
              <a:defRPr sz="8200">
                <a:latin typeface="Arial"/>
                <a:cs typeface="Arial"/>
              </a:defRPr>
            </a:lvl3pPr>
            <a:lvl4pPr>
              <a:defRPr sz="7400">
                <a:latin typeface="Arial"/>
                <a:cs typeface="Arial"/>
              </a:defRPr>
            </a:lvl4pPr>
            <a:lvl5pPr>
              <a:defRPr sz="7400">
                <a:latin typeface="Arial"/>
                <a:cs typeface="Arial"/>
              </a:defRPr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5120641"/>
            <a:ext cx="19385280" cy="14483082"/>
          </a:xfrm>
        </p:spPr>
        <p:txBody>
          <a:bodyPr/>
          <a:lstStyle>
            <a:lvl1pPr>
              <a:defRPr sz="11500">
                <a:latin typeface="Arial"/>
                <a:cs typeface="Arial"/>
              </a:defRPr>
            </a:lvl1pPr>
            <a:lvl2pPr>
              <a:defRPr sz="9900">
                <a:latin typeface="Arial"/>
                <a:cs typeface="Arial"/>
              </a:defRPr>
            </a:lvl2pPr>
            <a:lvl3pPr>
              <a:defRPr sz="8200">
                <a:latin typeface="Arial"/>
                <a:cs typeface="Arial"/>
              </a:defRPr>
            </a:lvl3pPr>
            <a:lvl4pPr>
              <a:defRPr sz="7400">
                <a:latin typeface="Arial"/>
                <a:cs typeface="Arial"/>
              </a:defRPr>
            </a:lvl4pPr>
            <a:lvl5pPr>
              <a:defRPr sz="7400">
                <a:latin typeface="Arial"/>
                <a:cs typeface="Arial"/>
              </a:defRPr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0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4912362"/>
            <a:ext cx="19392902" cy="2047238"/>
          </a:xfrm>
        </p:spPr>
        <p:txBody>
          <a:bodyPr anchor="b">
            <a:normAutofit/>
          </a:bodyPr>
          <a:lstStyle>
            <a:lvl1pPr marL="0" indent="0">
              <a:buNone/>
              <a:defRPr sz="8800" b="1" i="0">
                <a:latin typeface="Arial"/>
                <a:cs typeface="Arial"/>
              </a:defRPr>
            </a:lvl1pPr>
            <a:lvl2pPr marL="1880543" indent="0">
              <a:buNone/>
              <a:defRPr sz="8200" b="1"/>
            </a:lvl2pPr>
            <a:lvl3pPr marL="3761086" indent="0">
              <a:buNone/>
              <a:defRPr sz="7400" b="1"/>
            </a:lvl3pPr>
            <a:lvl4pPr marL="5641630" indent="0">
              <a:buNone/>
              <a:defRPr sz="6600" b="1"/>
            </a:lvl4pPr>
            <a:lvl5pPr marL="7522173" indent="0">
              <a:buNone/>
              <a:defRPr sz="6600" b="1"/>
            </a:lvl5pPr>
            <a:lvl6pPr marL="9402716" indent="0">
              <a:buNone/>
              <a:defRPr sz="6600" b="1"/>
            </a:lvl6pPr>
            <a:lvl7pPr marL="11283259" indent="0">
              <a:buNone/>
              <a:defRPr sz="6600" b="1"/>
            </a:lvl7pPr>
            <a:lvl8pPr marL="13163803" indent="0">
              <a:buNone/>
              <a:defRPr sz="6600" b="1"/>
            </a:lvl8pPr>
            <a:lvl9pPr marL="15044346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6959600"/>
            <a:ext cx="19392902" cy="12644122"/>
          </a:xfrm>
        </p:spPr>
        <p:txBody>
          <a:bodyPr/>
          <a:lstStyle>
            <a:lvl1pPr>
              <a:defRPr sz="8800">
                <a:latin typeface="Arial"/>
                <a:cs typeface="Arial"/>
              </a:defRPr>
            </a:lvl1pPr>
            <a:lvl2pPr>
              <a:defRPr sz="8200">
                <a:latin typeface="Arial"/>
                <a:cs typeface="Arial"/>
              </a:defRPr>
            </a:lvl2pPr>
            <a:lvl3pPr>
              <a:defRPr sz="7400">
                <a:latin typeface="Arial"/>
                <a:cs typeface="Arial"/>
              </a:defRPr>
            </a:lvl3pPr>
            <a:lvl4pPr>
              <a:defRPr sz="6600">
                <a:latin typeface="Arial"/>
                <a:cs typeface="Arial"/>
              </a:defRPr>
            </a:lvl4pPr>
            <a:lvl5pPr>
              <a:defRPr sz="6600">
                <a:latin typeface="Arial"/>
                <a:cs typeface="Arial"/>
              </a:defRPr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4912362"/>
            <a:ext cx="19400520" cy="2047238"/>
          </a:xfrm>
        </p:spPr>
        <p:txBody>
          <a:bodyPr anchor="b">
            <a:normAutofit/>
          </a:bodyPr>
          <a:lstStyle>
            <a:lvl1pPr marL="0" indent="0">
              <a:buNone/>
              <a:defRPr sz="8800" b="1" i="0">
                <a:latin typeface="Arial"/>
                <a:cs typeface="Arial"/>
              </a:defRPr>
            </a:lvl1pPr>
            <a:lvl2pPr marL="1880543" indent="0">
              <a:buNone/>
              <a:defRPr sz="8200" b="1"/>
            </a:lvl2pPr>
            <a:lvl3pPr marL="3761086" indent="0">
              <a:buNone/>
              <a:defRPr sz="7400" b="1"/>
            </a:lvl3pPr>
            <a:lvl4pPr marL="5641630" indent="0">
              <a:buNone/>
              <a:defRPr sz="6600" b="1"/>
            </a:lvl4pPr>
            <a:lvl5pPr marL="7522173" indent="0">
              <a:buNone/>
              <a:defRPr sz="6600" b="1"/>
            </a:lvl5pPr>
            <a:lvl6pPr marL="9402716" indent="0">
              <a:buNone/>
              <a:defRPr sz="6600" b="1"/>
            </a:lvl6pPr>
            <a:lvl7pPr marL="11283259" indent="0">
              <a:buNone/>
              <a:defRPr sz="6600" b="1"/>
            </a:lvl7pPr>
            <a:lvl8pPr marL="13163803" indent="0">
              <a:buNone/>
              <a:defRPr sz="6600" b="1"/>
            </a:lvl8pPr>
            <a:lvl9pPr marL="15044346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6959600"/>
            <a:ext cx="19400520" cy="12644122"/>
          </a:xfrm>
        </p:spPr>
        <p:txBody>
          <a:bodyPr/>
          <a:lstStyle>
            <a:lvl1pPr>
              <a:defRPr sz="88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4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0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9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343400"/>
            <a:ext cx="14439902" cy="1981200"/>
          </a:xfrm>
        </p:spPr>
        <p:txBody>
          <a:bodyPr anchor="b">
            <a:normAutofit/>
          </a:bodyPr>
          <a:lstStyle>
            <a:lvl1pPr algn="l">
              <a:defRPr sz="7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4343401"/>
            <a:ext cx="24536400" cy="15260322"/>
          </a:xfrm>
        </p:spPr>
        <p:txBody>
          <a:bodyPr>
            <a:normAutofit/>
          </a:bodyPr>
          <a:lstStyle>
            <a:lvl1pPr>
              <a:defRPr sz="6600">
                <a:latin typeface="Arial"/>
                <a:cs typeface="Arial"/>
              </a:defRPr>
            </a:lvl1pPr>
            <a:lvl2pPr>
              <a:defRPr sz="6600">
                <a:latin typeface="Arial"/>
                <a:cs typeface="Arial"/>
              </a:defRPr>
            </a:lvl2pPr>
            <a:lvl3pPr>
              <a:defRPr sz="6600">
                <a:latin typeface="Arial"/>
                <a:cs typeface="Arial"/>
              </a:defRPr>
            </a:lvl3pPr>
            <a:lvl4pPr>
              <a:defRPr sz="6600">
                <a:latin typeface="Arial"/>
                <a:cs typeface="Arial"/>
              </a:defRPr>
            </a:lvl4pPr>
            <a:lvl5pPr>
              <a:defRPr sz="6600">
                <a:latin typeface="Arial"/>
                <a:cs typeface="Arial"/>
              </a:defRPr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7" y="7848600"/>
            <a:ext cx="14439902" cy="11658600"/>
          </a:xfrm>
        </p:spPr>
        <p:txBody>
          <a:bodyPr>
            <a:normAutofit/>
          </a:bodyPr>
          <a:lstStyle>
            <a:lvl1pPr marL="0" indent="0">
              <a:buNone/>
              <a:defRPr sz="6600">
                <a:latin typeface="Arial"/>
                <a:cs typeface="Arial"/>
              </a:defRPr>
            </a:lvl1pPr>
            <a:lvl2pPr marL="1880543" indent="0">
              <a:buNone/>
              <a:defRPr sz="4900"/>
            </a:lvl2pPr>
            <a:lvl3pPr marL="3761086" indent="0">
              <a:buNone/>
              <a:defRPr sz="4100"/>
            </a:lvl3pPr>
            <a:lvl4pPr marL="5641630" indent="0">
              <a:buNone/>
              <a:defRPr sz="3700"/>
            </a:lvl4pPr>
            <a:lvl5pPr marL="7522173" indent="0">
              <a:buNone/>
              <a:defRPr sz="3700"/>
            </a:lvl5pPr>
            <a:lvl6pPr marL="9402716" indent="0">
              <a:buNone/>
              <a:defRPr sz="3700"/>
            </a:lvl6pPr>
            <a:lvl7pPr marL="11283259" indent="0">
              <a:buNone/>
              <a:defRPr sz="3700"/>
            </a:lvl7pPr>
            <a:lvl8pPr marL="13163803" indent="0">
              <a:buNone/>
              <a:defRPr sz="3700"/>
            </a:lvl8pPr>
            <a:lvl9pPr marL="15044346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0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2895600"/>
            <a:ext cx="32080200" cy="16421100"/>
          </a:xfrm>
        </p:spPr>
        <p:txBody>
          <a:bodyPr/>
          <a:lstStyle>
            <a:lvl1pPr marL="0" indent="0">
              <a:buNone/>
              <a:defRPr sz="13200"/>
            </a:lvl1pPr>
            <a:lvl2pPr marL="1880543" indent="0">
              <a:buNone/>
              <a:defRPr sz="11500"/>
            </a:lvl2pPr>
            <a:lvl3pPr marL="3761086" indent="0">
              <a:buNone/>
              <a:defRPr sz="9900"/>
            </a:lvl3pPr>
            <a:lvl4pPr marL="5641630" indent="0">
              <a:buNone/>
              <a:defRPr sz="8200"/>
            </a:lvl4pPr>
            <a:lvl5pPr marL="7522173" indent="0">
              <a:buNone/>
              <a:defRPr sz="8200"/>
            </a:lvl5pPr>
            <a:lvl6pPr marL="9402716" indent="0">
              <a:buNone/>
              <a:defRPr sz="8200"/>
            </a:lvl6pPr>
            <a:lvl7pPr marL="11283259" indent="0">
              <a:buNone/>
              <a:defRPr sz="8200"/>
            </a:lvl7pPr>
            <a:lvl8pPr marL="13163803" indent="0">
              <a:buNone/>
              <a:defRPr sz="8200"/>
            </a:lvl8pPr>
            <a:lvl9pPr marL="15044346" indent="0">
              <a:buNone/>
              <a:defRPr sz="8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42200" y="3505200"/>
            <a:ext cx="9601200" cy="15483840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latin typeface="Arial"/>
                <a:cs typeface="Arial"/>
              </a:defRPr>
            </a:lvl1pPr>
            <a:lvl2pPr marL="1880543" indent="0">
              <a:buNone/>
              <a:defRPr sz="4900"/>
            </a:lvl2pPr>
            <a:lvl3pPr marL="3761086" indent="0">
              <a:buNone/>
              <a:defRPr sz="4100"/>
            </a:lvl3pPr>
            <a:lvl4pPr marL="5641630" indent="0">
              <a:buNone/>
              <a:defRPr sz="3700"/>
            </a:lvl4pPr>
            <a:lvl5pPr marL="7522173" indent="0">
              <a:buNone/>
              <a:defRPr sz="3700"/>
            </a:lvl5pPr>
            <a:lvl6pPr marL="9402716" indent="0">
              <a:buNone/>
              <a:defRPr sz="3700"/>
            </a:lvl6pPr>
            <a:lvl7pPr marL="11283259" indent="0">
              <a:buNone/>
              <a:defRPr sz="3700"/>
            </a:lvl7pPr>
            <a:lvl8pPr marL="13163803" indent="0">
              <a:buNone/>
              <a:defRPr sz="3700"/>
            </a:lvl8pPr>
            <a:lvl9pPr marL="15044346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POSTER_BAR_6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75552"/>
            <a:ext cx="43891200" cy="267004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20340325"/>
            <a:ext cx="10241280" cy="11684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20340325"/>
            <a:ext cx="13898880" cy="1168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337000" y="20340325"/>
            <a:ext cx="6126480" cy="1168400"/>
          </a:xfrm>
        </p:spPr>
        <p:txBody>
          <a:bodyPr/>
          <a:lstStyle/>
          <a:p>
            <a:pPr>
              <a:defRPr/>
            </a:pPr>
            <a:fld id="{22BF1553-0BD4-6143-B0CA-AA6D8070E6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0200" y="878842"/>
            <a:ext cx="26670000" cy="2626358"/>
          </a:xfrm>
          <a:prstGeom prst="rect">
            <a:avLst/>
          </a:prstGeom>
        </p:spPr>
        <p:txBody>
          <a:bodyPr vert="horz" lIns="376108" tIns="188056" rIns="376108" bIns="18805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120641"/>
            <a:ext cx="39502080" cy="14483082"/>
          </a:xfrm>
          <a:prstGeom prst="rect">
            <a:avLst/>
          </a:prstGeom>
        </p:spPr>
        <p:txBody>
          <a:bodyPr vert="horz" lIns="376108" tIns="188056" rIns="376108" bIns="1880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20340325"/>
            <a:ext cx="10241280" cy="1168400"/>
          </a:xfrm>
          <a:prstGeom prst="rect">
            <a:avLst/>
          </a:prstGeom>
        </p:spPr>
        <p:txBody>
          <a:bodyPr vert="horz" lIns="376108" tIns="188056" rIns="376108" bIns="188056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20340325"/>
            <a:ext cx="13898880" cy="1168400"/>
          </a:xfrm>
          <a:prstGeom prst="rect">
            <a:avLst/>
          </a:prstGeom>
        </p:spPr>
        <p:txBody>
          <a:bodyPr vert="horz" lIns="376108" tIns="188056" rIns="376108" bIns="188056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20340325"/>
            <a:ext cx="10241280" cy="1168400"/>
          </a:xfrm>
          <a:prstGeom prst="rect">
            <a:avLst/>
          </a:prstGeom>
        </p:spPr>
        <p:txBody>
          <a:bodyPr vert="horz" lIns="376108" tIns="188056" rIns="376108" bIns="188056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BCAF23-D06A-5F45-A967-96FADFF4AF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8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</p:sldLayoutIdLst>
  <p:txStyles>
    <p:titleStyle>
      <a:lvl1pPr algn="ctr" defTabSz="1880543" rtl="0" eaLnBrk="1" latinLnBrk="0" hangingPunct="1">
        <a:spcBef>
          <a:spcPct val="0"/>
        </a:spcBef>
        <a:buNone/>
        <a:defRPr sz="8000" b="1" i="0" kern="1200">
          <a:solidFill>
            <a:srgbClr val="000090"/>
          </a:solidFill>
          <a:latin typeface="Arial"/>
          <a:ea typeface="+mj-ea"/>
          <a:cs typeface="Arial"/>
        </a:defRPr>
      </a:lvl1pPr>
    </p:titleStyle>
    <p:bodyStyle>
      <a:lvl1pPr marL="1410405" indent="-1410405" algn="l" defTabSz="1880543" rtl="0" eaLnBrk="1" latinLnBrk="0" hangingPunct="1">
        <a:spcBef>
          <a:spcPct val="20000"/>
        </a:spcBef>
        <a:buFont typeface="Arial"/>
        <a:buChar char="•"/>
        <a:defRPr sz="13200" kern="1200">
          <a:solidFill>
            <a:schemeClr val="tx1"/>
          </a:solidFill>
          <a:latin typeface="Arial"/>
          <a:ea typeface="+mn-ea"/>
          <a:cs typeface="Arial"/>
        </a:defRPr>
      </a:lvl1pPr>
      <a:lvl2pPr marL="3055884" indent="-1175341" algn="l" defTabSz="1880543" rtl="0" eaLnBrk="1" latinLnBrk="0" hangingPunct="1">
        <a:spcBef>
          <a:spcPct val="20000"/>
        </a:spcBef>
        <a:buFont typeface="Arial"/>
        <a:buChar char="–"/>
        <a:defRPr sz="11500" kern="1200">
          <a:solidFill>
            <a:schemeClr val="tx1"/>
          </a:solidFill>
          <a:latin typeface="Arial"/>
          <a:ea typeface="+mn-ea"/>
          <a:cs typeface="Arial"/>
        </a:defRPr>
      </a:lvl2pPr>
      <a:lvl3pPr marL="4701358" indent="-940272" algn="l" defTabSz="1880543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Arial"/>
          <a:ea typeface="+mn-ea"/>
          <a:cs typeface="Arial"/>
        </a:defRPr>
      </a:lvl3pPr>
      <a:lvl4pPr marL="6581901" indent="-940272" algn="l" defTabSz="1880543" rtl="0" eaLnBrk="1" latinLnBrk="0" hangingPunct="1">
        <a:spcBef>
          <a:spcPct val="20000"/>
        </a:spcBef>
        <a:buFont typeface="Arial"/>
        <a:buChar char="–"/>
        <a:defRPr sz="8200" kern="1200">
          <a:solidFill>
            <a:schemeClr val="tx1"/>
          </a:solidFill>
          <a:latin typeface="Arial"/>
          <a:ea typeface="+mn-ea"/>
          <a:cs typeface="Arial"/>
        </a:defRPr>
      </a:lvl4pPr>
      <a:lvl5pPr marL="8462444" indent="-940272" algn="l" defTabSz="1880543" rtl="0" eaLnBrk="1" latinLnBrk="0" hangingPunct="1">
        <a:spcBef>
          <a:spcPct val="20000"/>
        </a:spcBef>
        <a:buFont typeface="Arial"/>
        <a:buChar char="»"/>
        <a:defRPr sz="8200" kern="1200">
          <a:solidFill>
            <a:schemeClr val="tx1"/>
          </a:solidFill>
          <a:latin typeface="Arial"/>
          <a:ea typeface="+mn-ea"/>
          <a:cs typeface="Arial"/>
        </a:defRPr>
      </a:lvl5pPr>
      <a:lvl6pPr marL="10342988" indent="-940272" algn="l" defTabSz="1880543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3531" indent="-940272" algn="l" defTabSz="1880543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4074" indent="-940272" algn="l" defTabSz="1880543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4617" indent="-940272" algn="l" defTabSz="1880543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0543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1086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1630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2173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2716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3259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3803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4346" algn="l" defTabSz="1880543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hyperlink" Target="https://www.intrepidprimarycare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23" Type="http://schemas.openxmlformats.org/officeDocument/2006/relationships/image" Target="../media/image23.jp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jp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 descr="Logo, company name&#10;&#10;Description automatically generated">
            <a:extLst>
              <a:ext uri="{FF2B5EF4-FFF2-40B4-BE49-F238E27FC236}">
                <a16:creationId xmlns:a16="http://schemas.microsoft.com/office/drawing/2014/main" id="{D5F6FC8D-1946-C447-8514-A781D2361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5024" y="15938014"/>
            <a:ext cx="1826016" cy="960131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4F5C5FC0-8A5C-E24C-AECE-451D519F8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9301" y="18959571"/>
            <a:ext cx="1711927" cy="850580"/>
          </a:xfrm>
          <a:prstGeom prst="rect">
            <a:avLst/>
          </a:prstGeom>
        </p:spPr>
      </p:pic>
      <p:pic>
        <p:nvPicPr>
          <p:cNvPr id="88" name="Picture 87" descr="Logo, company name&#10;&#10;Description automatically generated">
            <a:extLst>
              <a:ext uri="{FF2B5EF4-FFF2-40B4-BE49-F238E27FC236}">
                <a16:creationId xmlns:a16="http://schemas.microsoft.com/office/drawing/2014/main" id="{F65C7031-96B3-FA46-8603-A381D0F52F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9760" y="19044673"/>
            <a:ext cx="1826016" cy="729240"/>
          </a:xfrm>
          <a:prstGeom prst="rect">
            <a:avLst/>
          </a:prstGeom>
        </p:spPr>
      </p:pic>
      <p:pic>
        <p:nvPicPr>
          <p:cNvPr id="79" name="Picture 78" descr="Text&#10;&#10;Description automatically generated">
            <a:extLst>
              <a:ext uri="{FF2B5EF4-FFF2-40B4-BE49-F238E27FC236}">
                <a16:creationId xmlns:a16="http://schemas.microsoft.com/office/drawing/2014/main" id="{B191E788-EF4F-3E4C-AC1B-46109831D5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6649" y="16577654"/>
            <a:ext cx="2283329" cy="1271615"/>
          </a:xfrm>
          <a:prstGeom prst="rect">
            <a:avLst/>
          </a:prstGeom>
        </p:spPr>
      </p:pic>
      <p:pic>
        <p:nvPicPr>
          <p:cNvPr id="85" name="Picture 84" descr="Logo, company name&#10;&#10;Description automatically generated">
            <a:extLst>
              <a:ext uri="{FF2B5EF4-FFF2-40B4-BE49-F238E27FC236}">
                <a16:creationId xmlns:a16="http://schemas.microsoft.com/office/drawing/2014/main" id="{311B9C00-E89B-174F-BCF0-BFF1FA6523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6639" y="16655348"/>
            <a:ext cx="2159506" cy="979235"/>
          </a:xfrm>
          <a:prstGeom prst="rect">
            <a:avLst/>
          </a:prstGeom>
        </p:spPr>
      </p:pic>
      <p:pic>
        <p:nvPicPr>
          <p:cNvPr id="81" name="Picture 80" descr="Text&#10;&#10;Description automatically generated">
            <a:extLst>
              <a:ext uri="{FF2B5EF4-FFF2-40B4-BE49-F238E27FC236}">
                <a16:creationId xmlns:a16="http://schemas.microsoft.com/office/drawing/2014/main" id="{17FFB5B0-C12D-E444-98FE-CC8F15E1DB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892" y="16135040"/>
            <a:ext cx="1990330" cy="714088"/>
          </a:xfrm>
          <a:prstGeom prst="rect">
            <a:avLst/>
          </a:prstGeom>
        </p:spPr>
      </p:pic>
      <p:pic>
        <p:nvPicPr>
          <p:cNvPr id="70" name="Picture 69" descr="Logo, company name&#10;&#10;Description automatically generated">
            <a:extLst>
              <a:ext uri="{FF2B5EF4-FFF2-40B4-BE49-F238E27FC236}">
                <a16:creationId xmlns:a16="http://schemas.microsoft.com/office/drawing/2014/main" id="{C731B43D-ADE9-244D-982F-16C40DC506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3264" y="20374669"/>
            <a:ext cx="2015675" cy="1123738"/>
          </a:xfrm>
          <a:prstGeom prst="rect">
            <a:avLst/>
          </a:prstGeom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754591" y="38634"/>
            <a:ext cx="37516168" cy="305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7160" tIns="68580" rIns="137160" bIns="68580" anchor="ctr"/>
          <a:lstStyle/>
          <a:p>
            <a:pPr algn="ctr" defTabSz="4703763">
              <a:tabLst>
                <a:tab pos="2057400" algn="l"/>
              </a:tabLst>
            </a:pPr>
            <a:r>
              <a:rPr lang="en-US" sz="6000" b="1" dirty="0">
                <a:solidFill>
                  <a:srgbClr val="006600"/>
                </a:solidFill>
              </a:rPr>
              <a:t>	</a:t>
            </a:r>
            <a:r>
              <a:rPr lang="en-US" sz="7200" b="1" dirty="0">
                <a:solidFill>
                  <a:srgbClr val="003366"/>
                </a:solidFill>
              </a:rPr>
              <a:t>INTRePID</a:t>
            </a:r>
          </a:p>
          <a:p>
            <a:pPr algn="ctr" defTabSz="4703763">
              <a:tabLst>
                <a:tab pos="2057400" algn="l"/>
              </a:tabLst>
            </a:pPr>
            <a:r>
              <a:rPr lang="en-CA" sz="7200" b="1" u="sng" dirty="0">
                <a:solidFill>
                  <a:srgbClr val="003366"/>
                </a:solidFill>
              </a:rPr>
              <a:t>INT</a:t>
            </a:r>
            <a:r>
              <a:rPr lang="en-CA" sz="7200" dirty="0">
                <a:solidFill>
                  <a:srgbClr val="003366"/>
                </a:solidFill>
              </a:rPr>
              <a:t>ernational</a:t>
            </a:r>
            <a:r>
              <a:rPr lang="en-CA" sz="7200" b="1" dirty="0">
                <a:solidFill>
                  <a:srgbClr val="003366"/>
                </a:solidFill>
              </a:rPr>
              <a:t> </a:t>
            </a:r>
            <a:r>
              <a:rPr lang="en-CA" sz="7200" dirty="0">
                <a:solidFill>
                  <a:srgbClr val="003366"/>
                </a:solidFill>
              </a:rPr>
              <a:t>Conso</a:t>
            </a:r>
            <a:r>
              <a:rPr lang="en-CA" sz="7200" b="1" u="sng" dirty="0">
                <a:solidFill>
                  <a:srgbClr val="003366"/>
                </a:solidFill>
              </a:rPr>
              <a:t>R</a:t>
            </a:r>
            <a:r>
              <a:rPr lang="en-CA" sz="7200" dirty="0">
                <a:solidFill>
                  <a:srgbClr val="003366"/>
                </a:solidFill>
              </a:rPr>
              <a:t>tium</a:t>
            </a:r>
            <a:r>
              <a:rPr lang="en-CA" sz="7200" b="1" dirty="0">
                <a:solidFill>
                  <a:srgbClr val="003366"/>
                </a:solidFill>
              </a:rPr>
              <a:t> </a:t>
            </a:r>
            <a:r>
              <a:rPr lang="en-CA" sz="7200" dirty="0">
                <a:solidFill>
                  <a:srgbClr val="003366"/>
                </a:solidFill>
              </a:rPr>
              <a:t>of</a:t>
            </a:r>
            <a:r>
              <a:rPr lang="en-CA" sz="7200" b="1" dirty="0">
                <a:solidFill>
                  <a:srgbClr val="003366"/>
                </a:solidFill>
              </a:rPr>
              <a:t> </a:t>
            </a:r>
            <a:r>
              <a:rPr lang="en-CA" sz="7200" b="1" u="sng" dirty="0">
                <a:solidFill>
                  <a:srgbClr val="003366"/>
                </a:solidFill>
              </a:rPr>
              <a:t>P</a:t>
            </a:r>
            <a:r>
              <a:rPr lang="en-CA" sz="7200" dirty="0">
                <a:solidFill>
                  <a:srgbClr val="003366"/>
                </a:solidFill>
              </a:rPr>
              <a:t>rimary</a:t>
            </a:r>
            <a:r>
              <a:rPr lang="en-CA" sz="7200" b="1" dirty="0">
                <a:solidFill>
                  <a:srgbClr val="003366"/>
                </a:solidFill>
              </a:rPr>
              <a:t> </a:t>
            </a:r>
            <a:r>
              <a:rPr lang="en-CA" sz="7200" dirty="0">
                <a:solidFill>
                  <a:srgbClr val="003366"/>
                </a:solidFill>
              </a:rPr>
              <a:t>Care B</a:t>
            </a:r>
            <a:r>
              <a:rPr lang="en-CA" sz="7200" b="1" u="sng" dirty="0">
                <a:solidFill>
                  <a:srgbClr val="003366"/>
                </a:solidFill>
              </a:rPr>
              <a:t>I</a:t>
            </a:r>
            <a:r>
              <a:rPr lang="en-CA" sz="7200" dirty="0">
                <a:solidFill>
                  <a:srgbClr val="003366"/>
                </a:solidFill>
              </a:rPr>
              <a:t>g</a:t>
            </a:r>
            <a:r>
              <a:rPr lang="en-CA" sz="7200" b="1" dirty="0">
                <a:solidFill>
                  <a:srgbClr val="003366"/>
                </a:solidFill>
              </a:rPr>
              <a:t> </a:t>
            </a:r>
            <a:r>
              <a:rPr lang="en-CA" sz="7200" b="1" u="sng" dirty="0">
                <a:solidFill>
                  <a:srgbClr val="003366"/>
                </a:solidFill>
              </a:rPr>
              <a:t>D</a:t>
            </a:r>
            <a:r>
              <a:rPr lang="en-CA" sz="7200" dirty="0">
                <a:solidFill>
                  <a:srgbClr val="003366"/>
                </a:solidFill>
              </a:rPr>
              <a:t>ata</a:t>
            </a:r>
            <a:r>
              <a:rPr lang="en-CA" sz="7200" b="1" dirty="0">
                <a:solidFill>
                  <a:srgbClr val="003366"/>
                </a:solidFill>
              </a:rPr>
              <a:t> </a:t>
            </a:r>
            <a:r>
              <a:rPr lang="en-CA" sz="7200" dirty="0">
                <a:solidFill>
                  <a:srgbClr val="003366"/>
                </a:solidFill>
              </a:rPr>
              <a:t>Researchers</a:t>
            </a:r>
          </a:p>
          <a:p>
            <a:pPr algn="ctr" defTabSz="4703763">
              <a:tabLst>
                <a:tab pos="2057400" algn="l"/>
              </a:tabLst>
            </a:pPr>
            <a:r>
              <a:rPr lang="en-CA" sz="6000" dirty="0">
                <a:solidFill>
                  <a:srgbClr val="003366"/>
                </a:solidFill>
              </a:rPr>
              <a:t>Studying the Pandemic Impact on Primary Care Around the World </a:t>
            </a:r>
            <a:endParaRPr lang="en-US" sz="6000" b="1" dirty="0">
              <a:solidFill>
                <a:schemeClr val="bg1">
                  <a:lumMod val="50000"/>
                </a:schemeClr>
              </a:solidFill>
              <a:latin typeface="Gill Sans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14183" y="4626942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Context</a:t>
            </a:r>
          </a:p>
        </p:txBody>
      </p:sp>
      <p:sp>
        <p:nvSpPr>
          <p:cNvPr id="7" name="Text Box 402"/>
          <p:cNvSpPr txBox="1">
            <a:spLocks noChangeArrowheads="1"/>
          </p:cNvSpPr>
          <p:nvPr/>
        </p:nvSpPr>
        <p:spPr bwMode="auto">
          <a:xfrm>
            <a:off x="434886" y="5270500"/>
            <a:ext cx="11147863" cy="1214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On March 11, 2020 COVID-19 was declared a pandemic by the World Health Organization (WHO)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Government responses to the pandemic have varied by country, with respect to the speed, timing and extent to which public health interventions have been instituted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6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24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The unintended consequences on patients and delivery of primary care is anticipated to be varied as well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2144189" y="4626942"/>
            <a:ext cx="19602822" cy="651256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Study Design/Setting</a:t>
            </a:r>
          </a:p>
        </p:txBody>
      </p:sp>
      <p:sp>
        <p:nvSpPr>
          <p:cNvPr id="15" name="Text Box 402"/>
          <p:cNvSpPr txBox="1">
            <a:spLocks noChangeArrowheads="1"/>
          </p:cNvSpPr>
          <p:nvPr/>
        </p:nvSpPr>
        <p:spPr bwMode="auto">
          <a:xfrm>
            <a:off x="540062" y="17915527"/>
            <a:ext cx="11077416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CA" sz="3600" dirty="0">
                <a:solidFill>
                  <a:srgbClr val="003366"/>
                </a:solidFill>
              </a:rPr>
              <a:t>To assess the anticipated impact of the pandemic on primary care in terms of: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access to care and health service use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mental health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provision of preventive services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management of chronic diseases</a:t>
            </a:r>
          </a:p>
          <a:p>
            <a:r>
              <a:rPr lang="en-CA" sz="3600" dirty="0">
                <a:solidFill>
                  <a:srgbClr val="003366"/>
                </a:solidFill>
              </a:rPr>
              <a:t> in 9 different countries around the world </a:t>
            </a:r>
            <a:endParaRPr lang="en-US" sz="3600" dirty="0">
              <a:solidFill>
                <a:srgbClr val="003366"/>
              </a:solidFill>
            </a:endParaRPr>
          </a:p>
        </p:txBody>
      </p:sp>
      <p:sp>
        <p:nvSpPr>
          <p:cNvPr id="16" name="Text Box 402"/>
          <p:cNvSpPr txBox="1">
            <a:spLocks noChangeArrowheads="1"/>
          </p:cNvSpPr>
          <p:nvPr/>
        </p:nvSpPr>
        <p:spPr bwMode="auto">
          <a:xfrm>
            <a:off x="12151473" y="5174091"/>
            <a:ext cx="19488858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sz="1000" dirty="0">
              <a:solidFill>
                <a:srgbClr val="003366"/>
              </a:solidFill>
            </a:endParaRPr>
          </a:p>
          <a:p>
            <a:pPr algn="ctr"/>
            <a:r>
              <a:rPr lang="en-CA" sz="3600" dirty="0">
                <a:solidFill>
                  <a:srgbClr val="003366"/>
                </a:solidFill>
              </a:rPr>
              <a:t>Analysis of primary care electronic medical record (EMR) or health insurance claims data</a:t>
            </a:r>
            <a:endParaRPr lang="en-US" sz="3600" dirty="0">
              <a:solidFill>
                <a:srgbClr val="003366"/>
              </a:solidFill>
            </a:endParaRPr>
          </a:p>
        </p:txBody>
      </p:sp>
      <p:sp>
        <p:nvSpPr>
          <p:cNvPr id="18" name="Text Box 402"/>
          <p:cNvSpPr txBox="1">
            <a:spLocks noChangeArrowheads="1"/>
          </p:cNvSpPr>
          <p:nvPr/>
        </p:nvSpPr>
        <p:spPr bwMode="auto">
          <a:xfrm>
            <a:off x="32282528" y="5015672"/>
            <a:ext cx="11089064" cy="804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sz="1000" dirty="0">
              <a:solidFill>
                <a:srgbClr val="0033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Number and type of primary care visits, delivery of preventive services and management of chronic diseases will be studied pre/ post pandemic onset using interrupted time series regression analysis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3366"/>
                </a:solidFill>
              </a:rPr>
              <a:t>Impact of initial and subsequent COVID-19 closure and subsequent phased reopening of economies will be assessed using multiple discontinuities (change-points) in the segmented regression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Particular attention will be paid to differential access to care for vulnerable populations.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Researchers will share analytic code to do analyses, perform analyses in their home countries and share aggregate level data for publication in joint manuscripts.</a:t>
            </a:r>
            <a:endParaRPr lang="en-US" sz="3600" dirty="0">
              <a:solidFill>
                <a:srgbClr val="003366"/>
              </a:solidFill>
            </a:endParaRPr>
          </a:p>
        </p:txBody>
      </p:sp>
      <p:sp>
        <p:nvSpPr>
          <p:cNvPr id="19" name="Text Box 402"/>
          <p:cNvSpPr txBox="1">
            <a:spLocks noChangeArrowheads="1"/>
          </p:cNvSpPr>
          <p:nvPr/>
        </p:nvSpPr>
        <p:spPr bwMode="auto">
          <a:xfrm>
            <a:off x="32315735" y="13406820"/>
            <a:ext cx="11316714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sz="1000" dirty="0">
              <a:solidFill>
                <a:srgbClr val="003366"/>
              </a:solidFill>
            </a:endParaRPr>
          </a:p>
          <a:p>
            <a:r>
              <a:rPr lang="en-CA" sz="3600" dirty="0">
                <a:solidFill>
                  <a:srgbClr val="003366"/>
                </a:solidFill>
              </a:rPr>
              <a:t>We anticipate that we will demonstrate that international comparison studies are possible with big data in primary care</a:t>
            </a:r>
            <a:endParaRPr lang="en-US" sz="3600" dirty="0">
              <a:solidFill>
                <a:srgbClr val="003366"/>
              </a:solidFill>
            </a:endParaRPr>
          </a:p>
        </p:txBody>
      </p:sp>
      <p:sp>
        <p:nvSpPr>
          <p:cNvPr id="20" name="Text Box 402"/>
          <p:cNvSpPr txBox="1">
            <a:spLocks noChangeArrowheads="1"/>
          </p:cNvSpPr>
          <p:nvPr/>
        </p:nvSpPr>
        <p:spPr bwMode="auto">
          <a:xfrm>
            <a:off x="34016428" y="20365387"/>
            <a:ext cx="4183572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703763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sz="1000" dirty="0">
              <a:solidFill>
                <a:srgbClr val="003366"/>
              </a:solidFill>
            </a:endParaRPr>
          </a:p>
          <a:p>
            <a:r>
              <a:rPr lang="en-CA" sz="2000" dirty="0">
                <a:solidFill>
                  <a:srgbClr val="003366"/>
                </a:solidFill>
              </a:rPr>
              <a:t>NYGH Exploration Fund-seed funding to initiate collaboration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335357-F20C-8D4D-AE0C-3D49FC75DE42}"/>
              </a:ext>
            </a:extLst>
          </p:cNvPr>
          <p:cNvSpPr/>
          <p:nvPr/>
        </p:nvSpPr>
        <p:spPr>
          <a:xfrm>
            <a:off x="12185016" y="6903361"/>
            <a:ext cx="194553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400" dirty="0">
                <a:solidFill>
                  <a:srgbClr val="C00000"/>
                </a:solidFill>
              </a:rPr>
              <a:t>Over 85 million patients worldwide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400233-DC28-0E47-94E0-E5EF70881A25}"/>
              </a:ext>
            </a:extLst>
          </p:cNvPr>
          <p:cNvSpPr/>
          <p:nvPr/>
        </p:nvSpPr>
        <p:spPr>
          <a:xfrm>
            <a:off x="12288539" y="15778299"/>
            <a:ext cx="19458472" cy="643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3600" dirty="0">
                <a:solidFill>
                  <a:srgbClr val="003366"/>
                </a:solidFill>
              </a:rPr>
              <a:t>COVID-19 pandemic. Government Stringency Indices </a:t>
            </a:r>
            <a:endParaRPr lang="en-US" sz="3600" dirty="0">
              <a:solidFill>
                <a:srgbClr val="00336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0FE215-ECC1-AC4C-B550-A7F655789A0A}"/>
              </a:ext>
            </a:extLst>
          </p:cNvPr>
          <p:cNvSpPr/>
          <p:nvPr/>
        </p:nvSpPr>
        <p:spPr>
          <a:xfrm>
            <a:off x="14606712" y="7800835"/>
            <a:ext cx="7266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Australia -</a:t>
            </a:r>
            <a:r>
              <a:rPr lang="en-US" sz="3600" dirty="0">
                <a:solidFill>
                  <a:srgbClr val="C00000"/>
                </a:solidFill>
              </a:rPr>
              <a:t>1.1 million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rgbClr val="0070C0"/>
                </a:solidFill>
              </a:rPr>
              <a:t>primary care EMR records</a:t>
            </a:r>
          </a:p>
        </p:txBody>
      </p:sp>
      <p:pic>
        <p:nvPicPr>
          <p:cNvPr id="25" name="Content Placeholder 4">
            <a:extLst>
              <a:ext uri="{FF2B5EF4-FFF2-40B4-BE49-F238E27FC236}">
                <a16:creationId xmlns:a16="http://schemas.microsoft.com/office/drawing/2014/main" id="{18711CF0-BF99-BD48-9B51-1AB02F3913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23182" y="15432171"/>
            <a:ext cx="5768746" cy="746543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934EF3F-6FAF-D748-AE3C-172BA7BD4A4B}"/>
              </a:ext>
            </a:extLst>
          </p:cNvPr>
          <p:cNvSpPr/>
          <p:nvPr/>
        </p:nvSpPr>
        <p:spPr>
          <a:xfrm>
            <a:off x="14641635" y="9183701"/>
            <a:ext cx="6095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China - </a:t>
            </a:r>
            <a:r>
              <a:rPr lang="en-US" sz="3600" dirty="0">
                <a:solidFill>
                  <a:srgbClr val="C00000"/>
                </a:solidFill>
              </a:rPr>
              <a:t>500,000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rgbClr val="0070C0"/>
                </a:solidFill>
              </a:rPr>
              <a:t>primary care EMR records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68E4280-4115-414A-AD2E-04F82B55B555}"/>
              </a:ext>
            </a:extLst>
          </p:cNvPr>
          <p:cNvSpPr/>
          <p:nvPr/>
        </p:nvSpPr>
        <p:spPr>
          <a:xfrm>
            <a:off x="14606712" y="10601837"/>
            <a:ext cx="7206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Norway - </a:t>
            </a:r>
            <a:r>
              <a:rPr lang="en-US" sz="3600" dirty="0">
                <a:solidFill>
                  <a:srgbClr val="C00000"/>
                </a:solidFill>
              </a:rPr>
              <a:t>5 million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national health insurance claims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F25BE17-D6CF-7445-8EA3-2983F2D1E4DB}"/>
              </a:ext>
            </a:extLst>
          </p:cNvPr>
          <p:cNvSpPr/>
          <p:nvPr/>
        </p:nvSpPr>
        <p:spPr>
          <a:xfrm>
            <a:off x="14610923" y="12061964"/>
            <a:ext cx="6514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Singapore - </a:t>
            </a:r>
            <a:r>
              <a:rPr lang="en-US" sz="3600" dirty="0">
                <a:solidFill>
                  <a:srgbClr val="C00000"/>
                </a:solidFill>
              </a:rPr>
              <a:t>300,000 </a:t>
            </a:r>
            <a:r>
              <a:rPr lang="en-US" sz="3600" dirty="0"/>
              <a:t>patients</a:t>
            </a:r>
            <a:r>
              <a:rPr lang="en-US" sz="3600" dirty="0">
                <a:solidFill>
                  <a:srgbClr val="0070C0"/>
                </a:solidFill>
              </a:rPr>
              <a:t> primary care EMR records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57ED18-5CE3-3143-98E3-66681E10812C}"/>
              </a:ext>
            </a:extLst>
          </p:cNvPr>
          <p:cNvSpPr/>
          <p:nvPr/>
        </p:nvSpPr>
        <p:spPr>
          <a:xfrm>
            <a:off x="24027268" y="7727851"/>
            <a:ext cx="7035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 Korea - </a:t>
            </a:r>
            <a:r>
              <a:rPr lang="en-US" sz="3600" dirty="0">
                <a:solidFill>
                  <a:srgbClr val="C00000"/>
                </a:solidFill>
              </a:rPr>
              <a:t>50 million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national health insurance claims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340725-B3EF-474F-93BD-F8EA4479F934}"/>
              </a:ext>
            </a:extLst>
          </p:cNvPr>
          <p:cNvSpPr/>
          <p:nvPr/>
        </p:nvSpPr>
        <p:spPr>
          <a:xfrm>
            <a:off x="24010090" y="9206081"/>
            <a:ext cx="7035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Sweden -</a:t>
            </a:r>
            <a:r>
              <a:rPr lang="en-US" sz="3600" dirty="0">
                <a:solidFill>
                  <a:srgbClr val="C00000"/>
                </a:solidFill>
              </a:rPr>
              <a:t>10 million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national health insurance claims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D5720B5-442D-E743-8962-FD7F7D9968F6}"/>
              </a:ext>
            </a:extLst>
          </p:cNvPr>
          <p:cNvSpPr/>
          <p:nvPr/>
        </p:nvSpPr>
        <p:spPr>
          <a:xfrm>
            <a:off x="24027268" y="10684311"/>
            <a:ext cx="6514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UK - </a:t>
            </a:r>
            <a:r>
              <a:rPr lang="en-US" sz="3600" dirty="0">
                <a:solidFill>
                  <a:srgbClr val="C00000"/>
                </a:solidFill>
              </a:rPr>
              <a:t>5 million </a:t>
            </a:r>
            <a:r>
              <a:rPr lang="en-US" sz="3600" dirty="0"/>
              <a:t>patients</a:t>
            </a:r>
          </a:p>
          <a:p>
            <a:r>
              <a:rPr lang="en-US" sz="3600" dirty="0">
                <a:solidFill>
                  <a:srgbClr val="0070C0"/>
                </a:solidFill>
              </a:rPr>
              <a:t>primary care EMR records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95E7EC2-80CC-A84B-B57A-19B3666FE3ED}"/>
              </a:ext>
            </a:extLst>
          </p:cNvPr>
          <p:cNvSpPr/>
          <p:nvPr/>
        </p:nvSpPr>
        <p:spPr>
          <a:xfrm>
            <a:off x="23983034" y="12120459"/>
            <a:ext cx="6514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US - </a:t>
            </a:r>
            <a:r>
              <a:rPr lang="en-US" sz="3600" dirty="0">
                <a:solidFill>
                  <a:srgbClr val="C00000"/>
                </a:solidFill>
              </a:rPr>
              <a:t>3 million </a:t>
            </a:r>
            <a:r>
              <a:rPr lang="en-US" sz="3600" dirty="0"/>
              <a:t>patients</a:t>
            </a:r>
          </a:p>
          <a:p>
            <a:r>
              <a:rPr lang="en-US" sz="3600" dirty="0">
                <a:solidFill>
                  <a:srgbClr val="0070C0"/>
                </a:solidFill>
              </a:rPr>
              <a:t>primary care EMR records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15E1B0-568C-FF4E-A7C3-AEB4D7FA94FA}"/>
              </a:ext>
            </a:extLst>
          </p:cNvPr>
          <p:cNvSpPr/>
          <p:nvPr/>
        </p:nvSpPr>
        <p:spPr>
          <a:xfrm>
            <a:off x="16338483" y="13571861"/>
            <a:ext cx="13118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Canada - </a:t>
            </a:r>
            <a:r>
              <a:rPr lang="en-US" sz="3600" dirty="0">
                <a:solidFill>
                  <a:srgbClr val="C00000"/>
                </a:solidFill>
              </a:rPr>
              <a:t>600,000</a:t>
            </a:r>
            <a:r>
              <a:rPr lang="en-US" sz="3600" dirty="0"/>
              <a:t> patients</a:t>
            </a:r>
            <a:r>
              <a:rPr lang="en-US" sz="3600" dirty="0">
                <a:solidFill>
                  <a:srgbClr val="0070C0"/>
                </a:solidFill>
              </a:rPr>
              <a:t> primary care EMR records</a:t>
            </a:r>
          </a:p>
          <a:p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 </a:t>
            </a:r>
            <a:r>
              <a:rPr lang="en-US" sz="3600" dirty="0">
                <a:solidFill>
                  <a:srgbClr val="C00000"/>
                </a:solidFill>
              </a:rPr>
              <a:t>13 million </a:t>
            </a:r>
            <a:r>
              <a:rPr lang="en-US" sz="3600" dirty="0"/>
              <a:t>patients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provincial health insurance claims</a:t>
            </a:r>
          </a:p>
        </p:txBody>
      </p:sp>
      <p:pic>
        <p:nvPicPr>
          <p:cNvPr id="37" name="Picture 36" descr="A picture containing logo&#10;&#10;Description automatically generated">
            <a:extLst>
              <a:ext uri="{FF2B5EF4-FFF2-40B4-BE49-F238E27FC236}">
                <a16:creationId xmlns:a16="http://schemas.microsoft.com/office/drawing/2014/main" id="{DB9E5470-2D7F-C64D-9F4F-32E68B8AE4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203" y="7793864"/>
            <a:ext cx="1511116" cy="1118618"/>
          </a:xfrm>
          <a:prstGeom prst="rect">
            <a:avLst/>
          </a:prstGeom>
        </p:spPr>
      </p:pic>
      <p:pic>
        <p:nvPicPr>
          <p:cNvPr id="38" name="Picture 37" descr="A picture containing mug, drawing&#10;&#10;Description automatically generated">
            <a:extLst>
              <a:ext uri="{FF2B5EF4-FFF2-40B4-BE49-F238E27FC236}">
                <a16:creationId xmlns:a16="http://schemas.microsoft.com/office/drawing/2014/main" id="{22101304-6500-0843-A071-3FB4C16ED5C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1916" y="9295023"/>
            <a:ext cx="1469789" cy="1067390"/>
          </a:xfrm>
          <a:prstGeom prst="rect">
            <a:avLst/>
          </a:prstGeom>
        </p:spPr>
      </p:pic>
      <p:pic>
        <p:nvPicPr>
          <p:cNvPr id="39" name="Picture 38" descr="A picture containing icon&#10;&#10;Description automatically generated">
            <a:extLst>
              <a:ext uri="{FF2B5EF4-FFF2-40B4-BE49-F238E27FC236}">
                <a16:creationId xmlns:a16="http://schemas.microsoft.com/office/drawing/2014/main" id="{67B7AE93-A5FC-1D4B-A8B1-F91F22F65E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280" y="10641132"/>
            <a:ext cx="1551731" cy="1169551"/>
          </a:xfrm>
          <a:prstGeom prst="rect">
            <a:avLst/>
          </a:prstGeom>
        </p:spPr>
      </p:pic>
      <p:pic>
        <p:nvPicPr>
          <p:cNvPr id="40" name="Picture 39" descr="A picture containing mug, bottle&#10;&#10;Description automatically generated">
            <a:extLst>
              <a:ext uri="{FF2B5EF4-FFF2-40B4-BE49-F238E27FC236}">
                <a16:creationId xmlns:a16="http://schemas.microsoft.com/office/drawing/2014/main" id="{702DFD66-7BEC-564F-B421-A0861FD7D9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588" y="12120459"/>
            <a:ext cx="1515117" cy="1141834"/>
          </a:xfrm>
          <a:prstGeom prst="rect">
            <a:avLst/>
          </a:prstGeom>
        </p:spPr>
      </p:pic>
      <p:pic>
        <p:nvPicPr>
          <p:cNvPr id="41" name="Picture 40" descr="A picture containing clock, mug, room&#10;&#10;Description automatically generated">
            <a:extLst>
              <a:ext uri="{FF2B5EF4-FFF2-40B4-BE49-F238E27FC236}">
                <a16:creationId xmlns:a16="http://schemas.microsoft.com/office/drawing/2014/main" id="{54B0C38C-9D72-9B47-85FF-7A98A24775F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106" y="7809952"/>
            <a:ext cx="1487210" cy="1118228"/>
          </a:xfrm>
          <a:prstGeom prst="rect">
            <a:avLst/>
          </a:prstGeom>
        </p:spPr>
      </p:pic>
      <p:pic>
        <p:nvPicPr>
          <p:cNvPr id="42" name="Picture 41" descr="A picture containing mug&#10;&#10;Description automatically generated">
            <a:extLst>
              <a:ext uri="{FF2B5EF4-FFF2-40B4-BE49-F238E27FC236}">
                <a16:creationId xmlns:a16="http://schemas.microsoft.com/office/drawing/2014/main" id="{935D1FCD-A657-4D40-8997-09201ECD599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5573" y="9207368"/>
            <a:ext cx="1490743" cy="1172718"/>
          </a:xfrm>
          <a:prstGeom prst="rect">
            <a:avLst/>
          </a:prstGeom>
        </p:spPr>
      </p:pic>
      <p:pic>
        <p:nvPicPr>
          <p:cNvPr id="43" name="Picture 42" descr="Logo&#10;&#10;Description automatically generated">
            <a:extLst>
              <a:ext uri="{FF2B5EF4-FFF2-40B4-BE49-F238E27FC236}">
                <a16:creationId xmlns:a16="http://schemas.microsoft.com/office/drawing/2014/main" id="{3965FFD8-B495-2A40-85CA-0EF29DD0F9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4881" y="10749755"/>
            <a:ext cx="1390650" cy="1000125"/>
          </a:xfrm>
          <a:prstGeom prst="rect">
            <a:avLst/>
          </a:prstGeom>
        </p:spPr>
      </p:pic>
      <p:pic>
        <p:nvPicPr>
          <p:cNvPr id="44" name="Picture 43" descr="A close up of a flag&#10;&#10;Description automatically generated">
            <a:extLst>
              <a:ext uri="{FF2B5EF4-FFF2-40B4-BE49-F238E27FC236}">
                <a16:creationId xmlns:a16="http://schemas.microsoft.com/office/drawing/2014/main" id="{E3F2B75B-4AE0-5F4F-8870-1F531FC33FD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4881" y="12153785"/>
            <a:ext cx="1391412" cy="1075182"/>
          </a:xfrm>
          <a:prstGeom prst="rect">
            <a:avLst/>
          </a:prstGeom>
        </p:spPr>
      </p:pic>
      <p:pic>
        <p:nvPicPr>
          <p:cNvPr id="45" name="Picture 44" descr="A picture containing mug, clock&#10;&#10;Description automatically generated">
            <a:extLst>
              <a:ext uri="{FF2B5EF4-FFF2-40B4-BE49-F238E27FC236}">
                <a16:creationId xmlns:a16="http://schemas.microsoft.com/office/drawing/2014/main" id="{B98B1D5A-EC47-844D-805C-F2518C23E52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315" y="13569970"/>
            <a:ext cx="1476881" cy="1075238"/>
          </a:xfrm>
          <a:prstGeom prst="rect">
            <a:avLst/>
          </a:prstGeom>
        </p:spPr>
      </p:pic>
      <p:pic>
        <p:nvPicPr>
          <p:cNvPr id="50" name="Picture 49" descr="A picture containing chart&#10;&#10;Description automatically generated">
            <a:extLst>
              <a:ext uri="{FF2B5EF4-FFF2-40B4-BE49-F238E27FC236}">
                <a16:creationId xmlns:a16="http://schemas.microsoft.com/office/drawing/2014/main" id="{B684918C-6E77-8B4F-9BC2-603B22C3255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8805" y="20568781"/>
            <a:ext cx="1950711" cy="735514"/>
          </a:xfrm>
          <a:prstGeom prst="rect">
            <a:avLst/>
          </a:prstGeom>
        </p:spPr>
      </p:pic>
      <p:sp>
        <p:nvSpPr>
          <p:cNvPr id="54" name="Rectangle 7">
            <a:extLst>
              <a:ext uri="{FF2B5EF4-FFF2-40B4-BE49-F238E27FC236}">
                <a16:creationId xmlns:a16="http://schemas.microsoft.com/office/drawing/2014/main" id="{4492D382-B2EA-2448-9484-C82781C37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15735" y="4592629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Outcome Measures</a:t>
            </a:r>
          </a:p>
        </p:txBody>
      </p:sp>
      <p:sp>
        <p:nvSpPr>
          <p:cNvPr id="55" name="Rectangle 7">
            <a:extLst>
              <a:ext uri="{FF2B5EF4-FFF2-40B4-BE49-F238E27FC236}">
                <a16:creationId xmlns:a16="http://schemas.microsoft.com/office/drawing/2014/main" id="{3298AF54-FF4C-5940-8B5F-F9C023E3C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94" y="17316360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Objectives</a:t>
            </a:r>
          </a:p>
        </p:txBody>
      </p:sp>
      <p:sp>
        <p:nvSpPr>
          <p:cNvPr id="56" name="Rectangle 7">
            <a:extLst>
              <a:ext uri="{FF2B5EF4-FFF2-40B4-BE49-F238E27FC236}">
                <a16:creationId xmlns:a16="http://schemas.microsoft.com/office/drawing/2014/main" id="{FCE80062-455D-8D4C-9E0A-FA2786F43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90979" y="12928303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Expected Outcomes</a:t>
            </a:r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id="{C16D53DE-E65A-C94B-B608-1600F3708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8805" y="19745026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Funding Obtained to Date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FA70541-7A18-9442-A2EF-FED11B881759}"/>
              </a:ext>
            </a:extLst>
          </p:cNvPr>
          <p:cNvSpPr/>
          <p:nvPr/>
        </p:nvSpPr>
        <p:spPr>
          <a:xfrm>
            <a:off x="39608939" y="20533282"/>
            <a:ext cx="37111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rgbClr val="003366"/>
                </a:solidFill>
              </a:rPr>
              <a:t>CIHR-to study the mental health impacts of the pandemic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C902B9A-8C15-4744-B70D-3B64FFD76266}"/>
              </a:ext>
            </a:extLst>
          </p:cNvPr>
          <p:cNvSpPr/>
          <p:nvPr/>
        </p:nvSpPr>
        <p:spPr>
          <a:xfrm flipH="1">
            <a:off x="32466771" y="21484492"/>
            <a:ext cx="10576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000" dirty="0">
                <a:solidFill>
                  <a:srgbClr val="003366"/>
                </a:solidFill>
              </a:rPr>
              <a:t>Rathlyn Foundation Primary Care EMR Research and Discovery Fund-infrastructure support</a:t>
            </a:r>
          </a:p>
        </p:txBody>
      </p:sp>
      <p:sp>
        <p:nvSpPr>
          <p:cNvPr id="60" name="Rectangle 7">
            <a:extLst>
              <a:ext uri="{FF2B5EF4-FFF2-40B4-BE49-F238E27FC236}">
                <a16:creationId xmlns:a16="http://schemas.microsoft.com/office/drawing/2014/main" id="{5AF5A88E-5CB9-0241-A613-4AA105812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64129" y="15388786"/>
            <a:ext cx="11192184" cy="64355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INTRePID Leaders Worldwide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C898516-1468-0944-B1DC-DC71DA28572E}"/>
              </a:ext>
            </a:extLst>
          </p:cNvPr>
          <p:cNvSpPr/>
          <p:nvPr/>
        </p:nvSpPr>
        <p:spPr>
          <a:xfrm>
            <a:off x="-692940" y="3326691"/>
            <a:ext cx="451321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703763">
              <a:tabLst>
                <a:tab pos="2057400" algn="l"/>
              </a:tabLst>
            </a:pP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K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Lusignan S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Goh LH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Hallinan C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Kristiansson RS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Pace W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Park JH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Telle KE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Wensaas KA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Wong WCW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Zheng JL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Butt D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Crampton N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Griever M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Ji C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O’Neill B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Stephenson E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Walsh R</a:t>
            </a:r>
            <a:r>
              <a:rPr lang="en-CA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Manski-Nankervis J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CA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703763">
              <a:tabLst>
                <a:tab pos="2057400" algn="l"/>
              </a:tabLst>
            </a:pPr>
            <a:r>
              <a:rPr lang="en-CA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Toronto, 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Oxford, </a:t>
            </a:r>
            <a:r>
              <a:rPr lang="en-CA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University of Singapore, 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Melbourne, 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Uppsala,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DARTNet,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Sungkyunkwan University, 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Norwegian Institute of Public Health.</a:t>
            </a:r>
            <a:r>
              <a:rPr lang="en-US" sz="2600" b="1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9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NORCE Norwegian Research Centre AS, </a:t>
            </a:r>
            <a:r>
              <a:rPr lang="en-CA" sz="2600" b="1" baseline="30000" dirty="0">
                <a:solidFill>
                  <a:schemeClr val="bg1">
                    <a:lumMod val="50000"/>
                  </a:schemeClr>
                </a:solidFill>
                <a:latin typeface="Gill Sans" charset="0"/>
              </a:rPr>
              <a:t>10</a:t>
            </a:r>
            <a:r>
              <a:rPr lang="en-US" sz="2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Hong Kong</a:t>
            </a:r>
          </a:p>
        </p:txBody>
      </p:sp>
      <p:sp>
        <p:nvSpPr>
          <p:cNvPr id="73" name="Rectangle 10">
            <a:extLst>
              <a:ext uri="{FF2B5EF4-FFF2-40B4-BE49-F238E27FC236}">
                <a16:creationId xmlns:a16="http://schemas.microsoft.com/office/drawing/2014/main" id="{3C2A92EE-056F-454D-8783-33CA802A6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4189" y="6170552"/>
            <a:ext cx="19602822" cy="651256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Population</a:t>
            </a:r>
          </a:p>
        </p:txBody>
      </p:sp>
      <p:sp>
        <p:nvSpPr>
          <p:cNvPr id="74" name="Rectangle 10">
            <a:extLst>
              <a:ext uri="{FF2B5EF4-FFF2-40B4-BE49-F238E27FC236}">
                <a16:creationId xmlns:a16="http://schemas.microsoft.com/office/drawing/2014/main" id="{990101CD-1A23-FF45-AE5F-B6A9FF804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4189" y="14989893"/>
            <a:ext cx="19602822" cy="651256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7160" tIns="68580" rIns="137160" bIns="68580" anchor="ctr"/>
          <a:lstStyle/>
          <a:p>
            <a:pPr algn="ctr" defTabSz="4703763"/>
            <a:r>
              <a:rPr lang="en-US" sz="4400" b="1" dirty="0">
                <a:solidFill>
                  <a:schemeClr val="bg1"/>
                </a:solidFill>
                <a:latin typeface="Gill Sans" charset="0"/>
              </a:rPr>
              <a:t>Intervention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46151BE8-EAF8-5140-A500-32C43A7BA45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635820" y="15421284"/>
            <a:ext cx="5842777" cy="7561241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98707DE5-1492-A64C-BDD5-E32A95670AF8}"/>
              </a:ext>
            </a:extLst>
          </p:cNvPr>
          <p:cNvSpPr/>
          <p:nvPr/>
        </p:nvSpPr>
        <p:spPr>
          <a:xfrm>
            <a:off x="6247855" y="9677603"/>
            <a:ext cx="5556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Cases of COVID-19 have varied by country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108AAC5-4293-C34D-A44D-D3337C91F5AA}"/>
              </a:ext>
            </a:extLst>
          </p:cNvPr>
          <p:cNvSpPr/>
          <p:nvPr/>
        </p:nvSpPr>
        <p:spPr>
          <a:xfrm>
            <a:off x="527398" y="13320788"/>
            <a:ext cx="5568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rgbClr val="003366"/>
                </a:solidFill>
              </a:rPr>
              <a:t>Cases of COVID-19 deaths have varied by country</a:t>
            </a:r>
          </a:p>
        </p:txBody>
      </p:sp>
      <p:pic>
        <p:nvPicPr>
          <p:cNvPr id="47" name="Picture 46" descr="A picture containing map&#10;&#10;Description automatically generated">
            <a:extLst>
              <a:ext uri="{FF2B5EF4-FFF2-40B4-BE49-F238E27FC236}">
                <a16:creationId xmlns:a16="http://schemas.microsoft.com/office/drawing/2014/main" id="{59F0C823-384B-BF4C-9ABB-1B6D9A86498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51" y="8624812"/>
            <a:ext cx="5959560" cy="4206749"/>
          </a:xfrm>
          <a:prstGeom prst="rect">
            <a:avLst/>
          </a:prstGeom>
        </p:spPr>
      </p:pic>
      <p:pic>
        <p:nvPicPr>
          <p:cNvPr id="82" name="Picture 81" descr="A picture containing text&#10;&#10;Description automatically generated">
            <a:extLst>
              <a:ext uri="{FF2B5EF4-FFF2-40B4-BE49-F238E27FC236}">
                <a16:creationId xmlns:a16="http://schemas.microsoft.com/office/drawing/2014/main" id="{9E323360-EDA1-5940-B43A-CF49D1F5FCE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6649" y="17570940"/>
            <a:ext cx="2702761" cy="81291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1B58B61-8284-F44C-96D0-2C3D5192995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351" y="11503816"/>
            <a:ext cx="5959560" cy="4206749"/>
          </a:xfrm>
          <a:prstGeom prst="rect">
            <a:avLst/>
          </a:prstGeom>
        </p:spPr>
      </p:pic>
      <p:pic>
        <p:nvPicPr>
          <p:cNvPr id="86" name="Picture 85" descr="Logo&#10;&#10;Description automatically generated">
            <a:extLst>
              <a:ext uri="{FF2B5EF4-FFF2-40B4-BE49-F238E27FC236}">
                <a16:creationId xmlns:a16="http://schemas.microsoft.com/office/drawing/2014/main" id="{E668AF6D-25DB-BD49-B70E-ED2C4C17034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708" y="17478419"/>
            <a:ext cx="2250103" cy="710559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4738BF1C-F278-0140-AFEF-92584FDDF94F}"/>
              </a:ext>
            </a:extLst>
          </p:cNvPr>
          <p:cNvSpPr/>
          <p:nvPr/>
        </p:nvSpPr>
        <p:spPr>
          <a:xfrm>
            <a:off x="34589230" y="16796811"/>
            <a:ext cx="55727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/>
              <a:t>Jo-Anne Manski-Nankervis</a:t>
            </a:r>
          </a:p>
          <a:p>
            <a:r>
              <a:rPr lang="en-US" sz="2300" dirty="0"/>
              <a:t>Christine Hallinan</a:t>
            </a:r>
            <a:endParaRPr lang="en-US" sz="2300" dirty="0">
              <a:solidFill>
                <a:srgbClr val="0070C0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59EBE4E-9E76-B840-83A3-128BE5A910E2}"/>
              </a:ext>
            </a:extLst>
          </p:cNvPr>
          <p:cNvSpPr/>
          <p:nvPr/>
        </p:nvSpPr>
        <p:spPr>
          <a:xfrm>
            <a:off x="34589230" y="17717667"/>
            <a:ext cx="255499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William CW Wong</a:t>
            </a:r>
            <a:endParaRPr lang="en-US" sz="2300" dirty="0">
              <a:solidFill>
                <a:srgbClr val="0070C0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B6D732B-A8D1-3249-A7AF-856B96D7C5EA}"/>
              </a:ext>
            </a:extLst>
          </p:cNvPr>
          <p:cNvSpPr/>
          <p:nvPr/>
        </p:nvSpPr>
        <p:spPr>
          <a:xfrm>
            <a:off x="34622850" y="18222995"/>
            <a:ext cx="226324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300" dirty="0"/>
              <a:t>Signe A Flottorp</a:t>
            </a:r>
          </a:p>
          <a:p>
            <a:r>
              <a:rPr lang="en-CA" sz="2300" dirty="0"/>
              <a:t>Kjetil E Telle</a:t>
            </a:r>
            <a:endParaRPr lang="en-US" sz="23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F55BEBA-B980-3B4C-AB3C-4D25F6215ADD}"/>
              </a:ext>
            </a:extLst>
          </p:cNvPr>
          <p:cNvSpPr/>
          <p:nvPr/>
        </p:nvSpPr>
        <p:spPr>
          <a:xfrm>
            <a:off x="40597799" y="15994306"/>
            <a:ext cx="2596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/>
              <a:t>Lay Hoon Goh</a:t>
            </a:r>
          </a:p>
          <a:p>
            <a:r>
              <a:rPr lang="en-US" sz="2300" dirty="0"/>
              <a:t>Jye Ling Zheng</a:t>
            </a:r>
            <a:endParaRPr lang="en-US" sz="23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2A43413-7D74-A840-B1E2-39CFAB9F0C25}"/>
              </a:ext>
            </a:extLst>
          </p:cNvPr>
          <p:cNvSpPr/>
          <p:nvPr/>
        </p:nvSpPr>
        <p:spPr>
          <a:xfrm>
            <a:off x="40555999" y="16776711"/>
            <a:ext cx="238988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Jae-Hyun Park</a:t>
            </a:r>
          </a:p>
          <a:p>
            <a:r>
              <a:rPr lang="en-US" sz="2300" dirty="0"/>
              <a:t>Dong Wook Shin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0C0AEA6-3CC2-724A-A323-993CEB326B69}"/>
              </a:ext>
            </a:extLst>
          </p:cNvPr>
          <p:cNvSpPr/>
          <p:nvPr/>
        </p:nvSpPr>
        <p:spPr>
          <a:xfrm>
            <a:off x="40555999" y="17646528"/>
            <a:ext cx="303320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Robert S Kristiansson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3FFE1FC-DB9A-A246-8C57-6413E14C0EE5}"/>
              </a:ext>
            </a:extLst>
          </p:cNvPr>
          <p:cNvSpPr/>
          <p:nvPr/>
        </p:nvSpPr>
        <p:spPr>
          <a:xfrm>
            <a:off x="40530693" y="18429492"/>
            <a:ext cx="270458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Simon de Lusignan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BDABC16-C08E-1047-B20D-96F36B6D7098}"/>
              </a:ext>
            </a:extLst>
          </p:cNvPr>
          <p:cNvSpPr/>
          <p:nvPr/>
        </p:nvSpPr>
        <p:spPr>
          <a:xfrm>
            <a:off x="40555999" y="19165728"/>
            <a:ext cx="226536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William D Pace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FA1C37A-671C-D546-BC4F-9DD5AA7E68A6}"/>
              </a:ext>
            </a:extLst>
          </p:cNvPr>
          <p:cNvSpPr/>
          <p:nvPr/>
        </p:nvSpPr>
        <p:spPr>
          <a:xfrm>
            <a:off x="34601544" y="16186609"/>
            <a:ext cx="137864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/>
              <a:t>Karen Tu</a:t>
            </a:r>
            <a:endParaRPr lang="en-US" sz="2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7DF3FE78-D0C4-7C4B-A4C0-806BF1D8D60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0000" y="18201512"/>
            <a:ext cx="1986366" cy="7286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7581A0-AB0E-5E47-A670-BD8D77898F28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2249746" y="18362455"/>
            <a:ext cx="2098476" cy="743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2CF4DA-963B-594C-B07D-B1153FDB125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8705670" y="17096265"/>
            <a:ext cx="2090735" cy="28818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C62429-920A-2A4E-A652-14BAE9B52BBD}"/>
              </a:ext>
            </a:extLst>
          </p:cNvPr>
          <p:cNvSpPr/>
          <p:nvPr/>
        </p:nvSpPr>
        <p:spPr>
          <a:xfrm>
            <a:off x="34589230" y="19184232"/>
            <a:ext cx="4842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/>
              <a:t>Knut-Arne Wensaas</a:t>
            </a:r>
            <a:endParaRPr lang="en-US" sz="2300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61E54F-0B8F-CC40-9E89-55F7F4977EAC}"/>
              </a:ext>
            </a:extLst>
          </p:cNvPr>
          <p:cNvSpPr txBox="1"/>
          <p:nvPr/>
        </p:nvSpPr>
        <p:spPr>
          <a:xfrm>
            <a:off x="32015079" y="2429902"/>
            <a:ext cx="5991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hlinkClick r:id="rId2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https:www.intrepidprimarycare.org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807EBD50-4A0D-7746-B14D-D7681463D1C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8877" y="20556799"/>
            <a:ext cx="911543" cy="118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349551"/>
      </p:ext>
    </p:extLst>
  </p:cSld>
  <p:clrMapOvr>
    <a:masterClrMapping/>
  </p:clrMapOvr>
</p:sld>
</file>

<file path=ppt/theme/theme1.xml><?xml version="1.0" encoding="utf-8"?>
<a:theme xmlns:a="http://schemas.openxmlformats.org/drawingml/2006/main" name="UTOPIAN Poster - Sampl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UTOPIAN Poster - Sample</Template>
  <TotalTime>2852</TotalTime>
  <Words>564</Words>
  <Application>Microsoft Macintosh PowerPoint</Application>
  <PresentationFormat>Custom</PresentationFormat>
  <Paragraphs>81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</vt:lpstr>
      <vt:lpstr>UTOPIAN Poster - Sample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Example Of A Sample Research Poster</dc:subject>
  <dc:creator>Karen Tu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Karen Tu</cp:lastModifiedBy>
  <cp:revision>96</cp:revision>
  <dcterms:created xsi:type="dcterms:W3CDTF">2020-10-25T16:35:13Z</dcterms:created>
  <dcterms:modified xsi:type="dcterms:W3CDTF">2020-11-12T05:17:48Z</dcterms:modified>
  <cp:category>science research poster</cp:category>
</cp:coreProperties>
</file>